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2" r:id="rId3"/>
    <p:sldId id="257" r:id="rId4"/>
    <p:sldId id="258" r:id="rId5"/>
    <p:sldId id="259" r:id="rId6"/>
    <p:sldId id="260" r:id="rId7"/>
    <p:sldId id="261" r:id="rId8"/>
    <p:sldId id="263" r:id="rId9"/>
    <p:sldId id="264" r:id="rId10"/>
    <p:sldId id="265" r:id="rId11"/>
    <p:sldId id="266" r:id="rId12"/>
    <p:sldId id="269" r:id="rId13"/>
    <p:sldId id="270" r:id="rId14"/>
    <p:sldId id="271" r:id="rId15"/>
    <p:sldId id="272" r:id="rId16"/>
    <p:sldId id="273" r:id="rId17"/>
    <p:sldId id="275" r:id="rId18"/>
    <p:sldId id="276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ason Wight" initials="CW" lastIdx="2" clrIdx="0">
    <p:extLst>
      <p:ext uri="{19B8F6BF-5375-455C-9EA6-DF929625EA0E}">
        <p15:presenceInfo xmlns:p15="http://schemas.microsoft.com/office/powerpoint/2012/main" userId="608ebb4d3cf3948c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3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9CAD47-528B-4C2A-A21D-DFF51EA5AA5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21B302-B841-4B13-9D6F-E129ABEB769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5D677B-D81C-45F2-98B2-257CCC4F42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7B1F16-2F3D-42CE-B227-EBD9F1C658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09CB1E-2593-425B-84EF-4E5AE85FF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57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141CE9-EC61-4D08-8259-D2276F2753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8929F1A-9D76-4733-A090-F7FA542A5E6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8C1006-CD78-4533-956F-7559E04A6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1421F4-BBBD-45A5-9E33-75A65FE3C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112E76-C59C-4B96-9DA7-7DE8F0FBF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390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0F30B-BEC5-4DC7-A72B-A8111B473D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FC410-AB78-455D-AC90-BDF6A6EF65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7D7DDB-FCF6-4BDD-AF85-8C2C3CAD94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A94C22-B0BB-4304-8C3C-4E82BB2A1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8497BF-B55A-4534-A815-3F18233C4D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2129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920B01-68B7-4608-B825-E28F1C14B2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6D2BCB-1639-4985-A1F8-4818281841D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FC212A-FB97-49A1-840B-C5505C6388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2CE38AC-BAF2-4BDF-A48E-278E350EB1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2D003E0-7C06-4639-85EC-0E60DEB05D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091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1F6F2F-B439-4F62-B596-9DD757CF2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F7103C-071A-4CF4-BAA5-E9DA9B082C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DF2A76D-9978-40E6-ACD8-15E314691C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DF58BA-CF13-4C67-9980-369CA9F956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0B6D8C6-5D2A-4F74-8053-B79060D532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7843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2B568-250D-4005-9E62-DEC72740A5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277166-AC2C-4252-A7DD-5EED21E348D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AC040F8-CB3A-4F5F-B91C-12EC185270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13E03EA-2064-43CB-98B0-D822F0F122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A6D7AAF-1B39-47E2-B2B3-AA43878841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8200B49-C59F-41F7-B510-403C6AFB8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14231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47A2BF-32E2-4725-94CA-47F05E85E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3E8974A-6532-4B77-9A51-5AD1128FF7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3FCA090-632C-42CD-8310-BF1B6168A83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9B6C419-C3F1-4FFF-ACB9-1DCD93B406B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054A25F-8E3C-4B3D-960B-EB78E8B91D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01FC98E-F376-4897-9575-DD2F10FCFB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5B9EED-1FA3-4C1E-97AF-420C18BBB1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1C6C358-C725-42C4-976A-750A09CAF9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8233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CAC0CA-1BAE-4E2D-9E99-EBC7BEC56C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2FB1D6-0734-413E-BAFA-26FE46377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A8AD6EA-3ECC-43FA-A2FF-6F257F902A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540F04-F3AC-4E68-9F2C-4780AB6097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44644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1C4F97F-889D-43AA-ACEB-6098DD4166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F368A6A-99B4-4F58-BD23-6A1652CEF6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DBF704-A039-438B-84DD-D365126E22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7192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C9D100-3A32-4D69-A115-B54BDF98A5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BC0072-0C6A-479A-B1D9-5B32A90101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A87FB0B-11B7-4A18-B0C1-58D3323B3B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14CEDA3-65FA-41D7-A2D0-0A5264649B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DFFCED8-01DF-433F-BFA5-6305C1B7DC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33150B1-82F6-4277-B05D-D67B728074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5101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D1643E-9E97-46B3-9833-B8B514A6F5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A0FF3E-9164-459D-81A2-1C8E29921F3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A17D96-B3F6-4461-A7F5-87EB7ADCA07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C77969C-C7A6-495A-82BF-3481B242FC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3E33E9F-8931-4F03-8BAF-1084B46BB1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9C6B7C-BA14-44BF-B791-4DA5525E27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0590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ABCD95-A3C8-42EF-9A4B-B07D7E27EE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2A583B2-0529-413A-AA11-0BBCA33BE6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A11893-3415-47C5-B3C2-23CD7BFA6B2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2F20094-7104-4090-A176-9EB71244DE0B}" type="datetimeFigureOut">
              <a:rPr lang="en-US" smtClean="0"/>
              <a:t>4/13/2021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34D3CB-BB19-4D7B-92AA-12792732029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A31A2B5-AE85-4FFE-9434-D797835F4F9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09E03A7-84D2-4C7C-989B-EDBE2EDD08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752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gi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0F568F-4D70-460C-823C-547365593D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906638" y="4182894"/>
            <a:ext cx="5084323" cy="1800697"/>
          </a:xfrm>
        </p:spPr>
        <p:txBody>
          <a:bodyPr>
            <a:normAutofit fontScale="90000"/>
          </a:bodyPr>
          <a:lstStyle/>
          <a:p>
            <a:pPr algn="r"/>
            <a:r>
              <a:rPr lang="en-US" b="1" dirty="0">
                <a:solidFill>
                  <a:schemeClr val="bg1"/>
                </a:solidFill>
              </a:rPr>
              <a:t>Jordan Burroughs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Bivariate Poisson Model </a:t>
            </a:r>
            <a:br>
              <a:rPr lang="en-US" sz="4000" dirty="0">
                <a:solidFill>
                  <a:schemeClr val="bg1"/>
                </a:solidFill>
              </a:rPr>
            </a:br>
            <a:r>
              <a:rPr lang="en-US" sz="4000" dirty="0">
                <a:solidFill>
                  <a:schemeClr val="bg1"/>
                </a:solidFill>
              </a:rPr>
              <a:t>on Wrestling Matches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CAF6C7D-402D-4EB3-B000-6A5DF37D8B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954638" y="5983591"/>
            <a:ext cx="2036323" cy="639222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bg1"/>
                </a:solidFill>
              </a:rPr>
              <a:t>Cason Wight</a:t>
            </a:r>
          </a:p>
        </p:txBody>
      </p:sp>
    </p:spTree>
    <p:extLst>
      <p:ext uri="{BB962C8B-B14F-4D97-AF65-F5344CB8AC3E}">
        <p14:creationId xmlns:p14="http://schemas.microsoft.com/office/powerpoint/2010/main" val="25915116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732F0E-D9D0-4648-823A-C972B06AB2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929" y="629266"/>
            <a:ext cx="3667039" cy="1676603"/>
          </a:xfrm>
        </p:spPr>
        <p:txBody>
          <a:bodyPr>
            <a:normAutofit/>
          </a:bodyPr>
          <a:lstStyle/>
          <a:p>
            <a:r>
              <a:rPr lang="en-US" sz="3600"/>
              <a:t>Goals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06F8AC-3602-4240-A578-08BB090E83E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8931" y="2438401"/>
            <a:ext cx="3667036" cy="377952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/>
              <a:t>Model Burroughs’ and opponents’ points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Use Bivariate Poisson GLM (Frequentist and Bayesian)</a:t>
            </a:r>
          </a:p>
          <a:p>
            <a:pPr marL="0" indent="0">
              <a:buNone/>
            </a:pPr>
            <a:endParaRPr lang="en-US" sz="2400" dirty="0"/>
          </a:p>
          <a:p>
            <a:pPr marL="0" indent="0">
              <a:buNone/>
            </a:pPr>
            <a:r>
              <a:rPr lang="en-US" sz="2400" dirty="0"/>
              <a:t>Identify what might lead to high-scoring matches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B38F72-8FC4-4001-8C67-FA6B86DEC7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36008" y="2"/>
            <a:ext cx="7555992" cy="685799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 descr="Chart, bar chart, histogram&#10;&#10;Description automatically generated">
            <a:extLst>
              <a:ext uri="{FF2B5EF4-FFF2-40B4-BE49-F238E27FC236}">
                <a16:creationId xmlns:a16="http://schemas.microsoft.com/office/drawing/2014/main" id="{4C163095-5E52-4C16-AE00-D06D88E994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948" y="330199"/>
            <a:ext cx="6197602" cy="61976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79945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A67B5B4-3A24-436E-B663-1B2EBFF8A0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61324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 13">
            <a:extLst>
              <a:ext uri="{FF2B5EF4-FFF2-40B4-BE49-F238E27FC236}">
                <a16:creationId xmlns:a16="http://schemas.microsoft.com/office/drawing/2014/main" id="{987FDF89-C993-41F4-A1B8-DBAFF16008A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1786754" cy="6858000"/>
          </a:xfrm>
          <a:custGeom>
            <a:avLst/>
            <a:gdLst>
              <a:gd name="connsiteX0" fmla="*/ 0 w 11786754"/>
              <a:gd name="connsiteY0" fmla="*/ 0 h 6858000"/>
              <a:gd name="connsiteX1" fmla="*/ 8610600 w 11786754"/>
              <a:gd name="connsiteY1" fmla="*/ 0 h 6858000"/>
              <a:gd name="connsiteX2" fmla="*/ 11786754 w 11786754"/>
              <a:gd name="connsiteY2" fmla="*/ 6858000 h 6858000"/>
              <a:gd name="connsiteX3" fmla="*/ 0 w 11786754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786754" h="6858000">
                <a:moveTo>
                  <a:pt x="0" y="0"/>
                </a:moveTo>
                <a:lnTo>
                  <a:pt x="8610600" y="0"/>
                </a:lnTo>
                <a:lnTo>
                  <a:pt x="11786754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11">
            <a:extLst>
              <a:ext uri="{FF2B5EF4-FFF2-40B4-BE49-F238E27FC236}">
                <a16:creationId xmlns:a16="http://schemas.microsoft.com/office/drawing/2014/main" id="{64E585EA-75FD-4025-8270-F66A58A15C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581400" cy="6858000"/>
          </a:xfrm>
          <a:custGeom>
            <a:avLst/>
            <a:gdLst>
              <a:gd name="connsiteX0" fmla="*/ 0 w 3581400"/>
              <a:gd name="connsiteY0" fmla="*/ 0 h 6858000"/>
              <a:gd name="connsiteX1" fmla="*/ 405246 w 3581400"/>
              <a:gd name="connsiteY1" fmla="*/ 0 h 6858000"/>
              <a:gd name="connsiteX2" fmla="*/ 3581400 w 3581400"/>
              <a:gd name="connsiteY2" fmla="*/ 6858000 h 6858000"/>
              <a:gd name="connsiteX3" fmla="*/ 0 w 35814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581400" h="6858000">
                <a:moveTo>
                  <a:pt x="0" y="0"/>
                </a:moveTo>
                <a:lnTo>
                  <a:pt x="405246" y="0"/>
                </a:lnTo>
                <a:lnTo>
                  <a:pt x="3581400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2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790F83E-1C39-4294-BC9E-7EFA74DC69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002" y="365125"/>
            <a:ext cx="10520702" cy="1325563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rgbClr val="FFFFFF"/>
                </a:solidFill>
              </a:rPr>
              <a:t>Bivariate Poisson Model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751D16-E912-49C0-A000-CD89E211A903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838201" y="2022601"/>
                <a:ext cx="10515598" cy="4154361"/>
              </a:xfrm>
            </p:spPr>
            <p:txBody>
              <a:bodyPr numCol="2">
                <a:normAutofit fontScale="85000" lnSpcReduction="20000"/>
              </a:bodyPr>
              <a:lstStyle/>
              <a:p>
                <a:pPr marL="0" indent="0">
                  <a:buNone/>
                </a:pPr>
                <a:endParaRPr lang="en-US" sz="3600" b="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3600" b="0" i="1" dirty="0">
                  <a:solidFill>
                    <a:srgbClr val="FFFF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:endParaRPr lang="en-US" sz="3600" b="0" i="1" dirty="0">
                  <a:solidFill>
                    <a:srgbClr val="FFFF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unc>
                        <m:funcPr>
                          <m:ctrlPr>
                            <a:rPr lang="en-US" sz="3600" b="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US" sz="3600" b="0" i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log</m:t>
                          </m:r>
                        </m:fName>
                        <m:e>
                          <m:d>
                            <m:dPr>
                              <m:ctrlPr>
                                <a:rPr lang="en-US" sz="3600" b="0" i="1">
                                  <a:solidFill>
                                    <a:srgbClr val="FFFFFF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3600" b="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3600" b="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  <m:sub>
                                  <m:r>
                                    <a:rPr lang="en-US" sz="3600" b="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𝜅</m:t>
                                  </m:r>
                                  <m:r>
                                    <a:rPr lang="en-US" sz="3600" b="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,</m:t>
                                  </m:r>
                                  <m:r>
                                    <a:rPr lang="en-US" sz="3600" b="0" i="1">
                                      <a:solidFill>
                                        <a:srgbClr val="FFFFFF"/>
                                      </a:solidFill>
                                      <a:latin typeface="Cambria Math" panose="02040503050406030204" pitchFamily="18" charset="0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</m:func>
                      <m:r>
                        <a:rPr lang="en-US" sz="3600" b="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US" sz="3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</m:oMath>
                  </m:oMathPara>
                </a14:m>
                <a:endParaRPr lang="en-US" sz="20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60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𝜂</m:t>
                          </m:r>
                        </m:e>
                        <m:sub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sz="3600" b="0" i="1" smtClean="0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</m:sSub>
                      <m:r>
                        <a:rPr lang="en-US" sz="3600" b="0" i="1" smtClean="0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sSubSup>
                        <m:sSubSupPr>
                          <m:ctrlPr>
                            <a:rPr lang="en-US" sz="36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US" sz="36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𝐱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𝑖</m:t>
                          </m:r>
                        </m:sub>
                        <m:sup>
                          <m:r>
                            <a:rPr lang="en-US" sz="3600" b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′</m:t>
                          </m:r>
                        </m:sup>
                      </m:sSubSup>
                      <m:sSub>
                        <m:sSubPr>
                          <m:ctrlPr>
                            <a:rPr lang="en-US" sz="36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𝜷</m:t>
                          </m:r>
                        </m:e>
                        <m:sub>
                          <m: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sub>
                      </m:sSub>
                    </m:oMath>
                  </m:oMathPara>
                </a14:m>
                <a:endParaRPr lang="en-US" sz="3600" b="1" i="1" dirty="0">
                  <a:solidFill>
                    <a:srgbClr val="FFFFFF"/>
                  </a:solidFill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𝜅</m:t>
                      </m:r>
                      <m:r>
                        <a:rPr lang="en-US" sz="3600" i="1">
                          <a:solidFill>
                            <a:srgbClr val="FFFFFF"/>
                          </a:solidFill>
                          <a:latin typeface="Cambria Math" panose="02040503050406030204" pitchFamily="18" charset="0"/>
                        </a:rPr>
                        <m:t>∈</m:t>
                      </m:r>
                      <m:d>
                        <m:dPr>
                          <m:begChr m:val="{"/>
                          <m:endChr m:val="}"/>
                          <m:ctrlP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3600" i="1">
                              <a:solidFill>
                                <a:srgbClr val="FFFFFF"/>
                              </a:solidFill>
                              <a:latin typeface="Cambria Math" panose="02040503050406030204" pitchFamily="18" charset="0"/>
                            </a:rPr>
                            <m:t>1,2,3</m:t>
                          </m:r>
                        </m:e>
                      </m:d>
                    </m:oMath>
                  </m:oMathPara>
                </a14:m>
                <a:endParaRPr lang="en-US" sz="20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0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,1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FFFF"/>
                    </a:solidFill>
                  </a:rPr>
                  <a:t> is the rate for Burroughs’ points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,2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FFFF"/>
                    </a:solidFill>
                  </a:rPr>
                  <a:t> is the rate for his opponents’ points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,3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FFFF"/>
                    </a:solidFill>
                  </a:rPr>
                  <a:t> is the *joint rate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A5751D16-E912-49C0-A000-CD89E211A903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838201" y="2022601"/>
                <a:ext cx="10515598" cy="4154361"/>
              </a:xfrm>
              <a:blipFill>
                <a:blip r:embed="rId2"/>
                <a:stretch>
                  <a:fillRect b="-29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0E1E36-1BAE-48FC-8492-EAA79A9E1195}"/>
                  </a:ext>
                </a:extLst>
              </p:cNvPr>
              <p:cNvSpPr txBox="1"/>
              <p:nvPr/>
            </p:nvSpPr>
            <p:spPr>
              <a:xfrm>
                <a:off x="954663" y="1851408"/>
                <a:ext cx="10399041" cy="5759782"/>
              </a:xfrm>
              <a:prstGeom prst="rect">
                <a:avLst/>
              </a:prstGeom>
              <a:noFill/>
            </p:spPr>
            <p:txBody>
              <a:bodyPr wrap="square" numCol="2" rtlCol="0">
                <a:spAutoFit/>
              </a:bodyPr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 ~</m:t>
                    </m:r>
                    <m:r>
                      <a:rPr lang="en-US" sz="2400" b="0" i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 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Bivariate</m:t>
                    </m:r>
                    <m:r>
                      <a:rPr lang="en-US" sz="2400" b="0" i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sz="2400" b="0" i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Poisson</m:t>
                    </m:r>
                    <m:d>
                      <m:dPr>
                        <m:ctrlP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1,</m:t>
                            </m:r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2,</m:t>
                            </m:r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  <m:r>
                          <a:rPr lang="en-US" sz="2400" b="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3,</m:t>
                            </m:r>
                            <m:r>
                              <a:rPr lang="en-US" sz="2400" b="0" i="1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>
                    <a:solidFill>
                      <a:srgbClr val="FFFFFF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r>
                  <a:rPr lang="en-US" sz="2400" dirty="0">
                    <a:solidFill>
                      <a:srgbClr val="FFFFFF"/>
                    </a:solidFill>
                  </a:rPr>
                  <a:t> </a:t>
                </a:r>
              </a:p>
              <a:p>
                <a:pPr marL="0" indent="0">
                  <a:buNone/>
                </a:pPr>
                <a:endParaRPr lang="en-US" sz="2400" b="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b="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>
                  <a:solidFill>
                    <a:srgbClr val="FFFFFF"/>
                  </a:solidFill>
                </a:endParaRP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1,</m:t>
                        </m:r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dirty="0">
                    <a:solidFill>
                      <a:srgbClr val="FFFFFF"/>
                    </a:solidFill>
                  </a:rPr>
                  <a:t> 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𝑦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2,</m:t>
                        </m:r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i="1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+</m:t>
                    </m:r>
                    <m:sSub>
                      <m:sSubPr>
                        <m:ctrlP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3,</m:t>
                        </m:r>
                        <m:r>
                          <a:rPr lang="en-US" sz="2400" i="1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400" b="0" i="1" dirty="0">
                    <a:solidFill>
                      <a:srgbClr val="FFFFFF"/>
                    </a:solidFill>
                    <a:latin typeface="Cambria Math" panose="02040503050406030204" pitchFamily="18" charset="0"/>
                  </a:rPr>
                  <a:t>  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e>
                      <m:sub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  <m:r>
                      <a:rPr lang="en-US" sz="2400" b="0" i="1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m:rPr>
                        <m:sty m:val="p"/>
                      </m:rPr>
                      <a:rPr lang="en-US" sz="2400" b="0" i="0" smtClean="0">
                        <a:solidFill>
                          <a:srgbClr val="FFFFFF"/>
                        </a:solidFill>
                        <a:latin typeface="Cambria Math" panose="02040503050406030204" pitchFamily="18" charset="0"/>
                      </a:rPr>
                      <m:t>Poisson</m:t>
                    </m:r>
                    <m:d>
                      <m:dPr>
                        <m:ctrlPr>
                          <a:rPr lang="en-US" sz="2400" b="0" i="1" smtClean="0">
                            <a:solidFill>
                              <a:srgbClr val="FFFFFF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𝜆</m:t>
                            </m:r>
                          </m:e>
                          <m:sub>
                            <m:r>
                              <a:rPr lang="en-US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𝜅</m:t>
                            </m:r>
                            <m:r>
                              <a:rPr lang="en-US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en-US" sz="2400" b="0" i="1" smtClean="0">
                                <a:solidFill>
                                  <a:srgbClr val="FFFFFF"/>
                                </a:solidFill>
                                <a:latin typeface="Cambria Math" panose="02040503050406030204" pitchFamily="18" charset="0"/>
                              </a:rPr>
                              <m:t>𝑖</m:t>
                            </m:r>
                          </m:sub>
                        </m:sSub>
                      </m:e>
                    </m:d>
                  </m:oMath>
                </a14:m>
                <a:r>
                  <a:rPr lang="en-US" sz="2400" dirty="0"/>
                  <a:t> </a:t>
                </a:r>
              </a:p>
              <a:p>
                <a:pPr marL="0" indent="0" algn="ctr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1D0E1E36-1BAE-48FC-8492-EAA79A9E119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54663" y="1851408"/>
                <a:ext cx="10399041" cy="5759782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8777901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51FA9CB-5220-4EA0-A163-4DC9F25AD4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Variables included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8A00F-95EC-4441-A702-4D0398FC6F4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6212410" y="704088"/>
                <a:ext cx="5135293" cy="5248656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2400" b="1" dirty="0"/>
                  <a:t>Year</a:t>
                </a:r>
                <a:r>
                  <a:rPr lang="en-US" sz="2400" dirty="0"/>
                  <a:t> (scaled)</a:t>
                </a:r>
                <a:endParaRPr lang="en-US" sz="2400" b="1" dirty="0"/>
              </a:p>
              <a:p>
                <a:pPr marL="457200" lvl="1" indent="0">
                  <a:buNone/>
                </a:pPr>
                <a:r>
                  <a:rPr lang="en-US" sz="2000" dirty="0"/>
                  <a:t>No basis function expansion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Included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,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dirty="0"/>
              </a:p>
              <a:p>
                <a:pPr marL="0" indent="0">
                  <a:buNone/>
                </a:pPr>
                <a:endParaRPr lang="en-US" sz="1600" dirty="0"/>
              </a:p>
              <a:p>
                <a:pPr marL="0" indent="0">
                  <a:buNone/>
                </a:pPr>
                <a:r>
                  <a:rPr lang="en-US" sz="2400" b="1" dirty="0"/>
                  <a:t>Olympian Opponent </a:t>
                </a:r>
                <a:r>
                  <a:rPr lang="en-US" sz="2400" dirty="0"/>
                  <a:t>(indicator)</a:t>
                </a:r>
                <a:endParaRPr lang="en-US" sz="2400" b="1" dirty="0"/>
              </a:p>
              <a:p>
                <a:pPr marL="457200" lvl="1" indent="0">
                  <a:buNone/>
                </a:pPr>
                <a:r>
                  <a:rPr lang="en-US" sz="2000" dirty="0"/>
                  <a:t>2004-2016 at 74 kg.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Olympians </a:t>
                </a:r>
                <a:r>
                  <a:rPr lang="en-US" sz="2000" i="1" dirty="0"/>
                  <a:t>rarely </a:t>
                </a:r>
                <a:r>
                  <a:rPr lang="en-US" sz="2000" dirty="0"/>
                  <a:t>change weight classes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Included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 smtClean="0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i="1" dirty="0"/>
              </a:p>
              <a:p>
                <a:pPr marL="0" indent="0">
                  <a:buNone/>
                </a:pPr>
                <a:endParaRPr lang="en-US" sz="1800" dirty="0"/>
              </a:p>
              <a:p>
                <a:pPr marL="0" indent="0">
                  <a:buNone/>
                </a:pPr>
                <a:r>
                  <a:rPr lang="en-US" sz="2400" b="1" dirty="0"/>
                  <a:t>Country of Opponent </a:t>
                </a:r>
                <a:r>
                  <a:rPr lang="en-US" sz="2400" dirty="0"/>
                  <a:t>(6 indicators)</a:t>
                </a:r>
                <a:endParaRPr lang="en-US" sz="2400" b="1" dirty="0"/>
              </a:p>
              <a:p>
                <a:pPr marL="457200" lvl="1" indent="0">
                  <a:buNone/>
                </a:pPr>
                <a:r>
                  <a:rPr lang="en-US" sz="2000" dirty="0"/>
                  <a:t>USA, RUS, IRA, JAP, UZB, CUB, or other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Other is the baseline category</a:t>
                </a:r>
              </a:p>
              <a:p>
                <a:pPr marL="457200" lvl="1" indent="0">
                  <a:buNone/>
                </a:pPr>
                <a:r>
                  <a:rPr lang="en-US" sz="2000" dirty="0"/>
                  <a:t>Included for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1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r>
                  <a:rPr lang="en-US" sz="2000" dirty="0"/>
                  <a:t> and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en-US" sz="2000" i="1">
                            <a:latin typeface="Cambria Math" panose="02040503050406030204" pitchFamily="18" charset="0"/>
                          </a:rPr>
                          <m:t>𝑖</m:t>
                        </m:r>
                      </m:sub>
                    </m:sSub>
                  </m:oMath>
                </a14:m>
                <a:endParaRPr lang="en-US" sz="2000" i="1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608A00F-95EC-4441-A702-4D0398FC6F4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6212410" y="704088"/>
                <a:ext cx="5135293" cy="5248656"/>
              </a:xfrm>
              <a:blipFill>
                <a:blip r:embed="rId2"/>
                <a:stretch>
                  <a:fillRect l="-17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72399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F875945-52CA-4059-9B1A-7CA078B1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>
                <a:solidFill>
                  <a:schemeClr val="bg1"/>
                </a:solidFill>
              </a:rPr>
              <a:t>Frequentist Model Results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61EA898-21CE-48EF-A8D8-38847F1E8A4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3" b="4954"/>
          <a:stretch/>
        </p:blipFill>
        <p:spPr>
          <a:xfrm>
            <a:off x="841248" y="2516777"/>
            <a:ext cx="6236208" cy="3660185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FF2206-F245-48D9-8653-81FBC52B24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Notes:</a:t>
            </a:r>
          </a:p>
          <a:p>
            <a:pPr marL="0" indent="0">
              <a:buNone/>
            </a:pPr>
            <a:r>
              <a:rPr lang="en-US" sz="2200" dirty="0"/>
              <a:t>Deviance: 930.21 (better than null and worse than saturated, both with p-values &lt;.0001)</a:t>
            </a:r>
          </a:p>
          <a:p>
            <a:pPr marL="0" indent="0">
              <a:buNone/>
            </a:pPr>
            <a:r>
              <a:rPr lang="en-US" sz="2200" dirty="0"/>
              <a:t>RMSE: 3.35 for Burroughs and 1.89 for Opponent</a:t>
            </a:r>
          </a:p>
          <a:p>
            <a:pPr marL="0" indent="0">
              <a:buNone/>
            </a:pPr>
            <a:r>
              <a:rPr lang="en-US" sz="2200" dirty="0"/>
              <a:t>Due to EM estimation, error bounds not included</a:t>
            </a:r>
          </a:p>
          <a:p>
            <a:pPr lvl="1"/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3234058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7">
            <a:extLst>
              <a:ext uri="{FF2B5EF4-FFF2-40B4-BE49-F238E27FC236}">
                <a16:creationId xmlns:a16="http://schemas.microsoft.com/office/drawing/2014/main" id="{746E2A38-ACC8-44E6-85E2-A79CBAF1517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2511187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96EAD31-C308-4C5A-84D2-DC8FB5C058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4087" y="438559"/>
            <a:ext cx="3649704" cy="1881559"/>
          </a:xfrm>
        </p:spPr>
        <p:txBody>
          <a:bodyPr>
            <a:normAutofit/>
          </a:bodyPr>
          <a:lstStyle/>
          <a:p>
            <a:r>
              <a:rPr lang="en-US" sz="3200">
                <a:solidFill>
                  <a:schemeClr val="bg1"/>
                </a:solidFill>
              </a:rPr>
              <a:t>Bayesian Model: Diagnostics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5E5AEC-40B0-42D4-8530-664693E226AB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742597" y="438559"/>
                <a:ext cx="6745314" cy="1881559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2000">
                    <a:solidFill>
                      <a:schemeClr val="bg1"/>
                    </a:solidFill>
                  </a:rPr>
                  <a:t>Noninformative prior for all effects,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𝛽</m:t>
                        </m:r>
                      </m:e>
                      <m:sub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𝑗</m:t>
                        </m:r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𝜅</m:t>
                        </m:r>
                      </m:sub>
                    </m:sSub>
                    <m:r>
                      <a:rPr lang="en-US" sz="2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~</m:t>
                    </m:r>
                    <m:r>
                      <a:rPr lang="en-US" sz="2000" b="0" i="1">
                        <a:solidFill>
                          <a:schemeClr val="bg1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d>
                      <m:dPr>
                        <m:ctrlP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000" b="0" i="1">
                            <a:solidFill>
                              <a:schemeClr val="bg1"/>
                            </a:solidFill>
                            <a:latin typeface="Cambria Math" panose="02040503050406030204" pitchFamily="18" charset="0"/>
                          </a:rPr>
                          <m:t>0,10000</m:t>
                        </m:r>
                      </m:e>
                    </m:d>
                  </m:oMath>
                </a14:m>
                <a:endParaRPr lang="en-US" sz="2000">
                  <a:solidFill>
                    <a:schemeClr val="bg1"/>
                  </a:solidFill>
                </a:endParaRP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575E5AEC-40B0-42D4-8530-664693E226AB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742597" y="438559"/>
                <a:ext cx="6745314" cy="1881559"/>
              </a:xfrm>
              <a:blipFill>
                <a:blip r:embed="rId2"/>
                <a:stretch>
                  <a:fillRect l="-9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 descr="Graphical user interface&#10;&#10;Description automatically generated">
            <a:extLst>
              <a:ext uri="{FF2B5EF4-FFF2-40B4-BE49-F238E27FC236}">
                <a16:creationId xmlns:a16="http://schemas.microsoft.com/office/drawing/2014/main" id="{79726C8C-6332-4A07-94D8-1CB90F1F9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639" y="2850260"/>
            <a:ext cx="5422392" cy="334639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D18B1A-08B1-4280-A2C6-2F88E6C96E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20967" y="2850260"/>
            <a:ext cx="5422392" cy="33463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5911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605494DE-B078-4D87-BB01-C84320618D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9A0576B0-CD8C-4661-95C8-A9F2CE7CDD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-3324"/>
            <a:ext cx="4724288" cy="6861324"/>
          </a:xfrm>
          <a:prstGeom prst="rect">
            <a:avLst/>
          </a:prstGeom>
          <a:solidFill>
            <a:srgbClr val="000000">
              <a:alpha val="8039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Freeform: Shape 18">
            <a:extLst>
              <a:ext uri="{FF2B5EF4-FFF2-40B4-BE49-F238E27FC236}">
                <a16:creationId xmlns:a16="http://schemas.microsoft.com/office/drawing/2014/main" id="{3FF60E2B-3919-423C-B1FF-56CDE6681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319042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000000">
              <a:alpha val="34902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FA982E4-A052-46CF-B089-8F7336B1F8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1122362"/>
            <a:ext cx="3308130" cy="248711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Bayesian Model Results</a:t>
            </a:r>
          </a:p>
        </p:txBody>
      </p:sp>
      <p:pic>
        <p:nvPicPr>
          <p:cNvPr id="6" name="Picture 5" descr="Chart&#10;&#10;Description automatically generated">
            <a:extLst>
              <a:ext uri="{FF2B5EF4-FFF2-40B4-BE49-F238E27FC236}">
                <a16:creationId xmlns:a16="http://schemas.microsoft.com/office/drawing/2014/main" id="{8BBF11DB-4DB3-4EBF-A442-A63A1BF2E36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813" r="-11" b="-11"/>
          <a:stretch/>
        </p:blipFill>
        <p:spPr>
          <a:xfrm>
            <a:off x="5320996" y="3417720"/>
            <a:ext cx="6274295" cy="3162643"/>
          </a:xfrm>
          <a:prstGeom prst="rect">
            <a:avLst/>
          </a:prstGeom>
        </p:spPr>
      </p:pic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BE157D11-D59C-441F-80F9-D399BD3E9DE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3" r="20169" b="-10"/>
          <a:stretch/>
        </p:blipFill>
        <p:spPr>
          <a:xfrm>
            <a:off x="43544" y="3868812"/>
            <a:ext cx="4611351" cy="2878929"/>
          </a:xfrm>
          <a:prstGeom prst="rect">
            <a:avLst/>
          </a:prstGeom>
        </p:spPr>
      </p:pic>
      <p:pic>
        <p:nvPicPr>
          <p:cNvPr id="10" name="Picture 9" descr="Chart, box and whisker chart&#10;&#10;Description automatically generated">
            <a:extLst>
              <a:ext uri="{FF2B5EF4-FFF2-40B4-BE49-F238E27FC236}">
                <a16:creationId xmlns:a16="http://schemas.microsoft.com/office/drawing/2014/main" id="{17A9849C-35A2-4B0B-8B1F-86D277F0A55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274" r="-418" b="-10"/>
          <a:stretch/>
        </p:blipFill>
        <p:spPr>
          <a:xfrm>
            <a:off x="5242219" y="251753"/>
            <a:ext cx="6431848" cy="3162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7413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C7FA33FF-088D-4F16-95A2-2C64D353DE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4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376EFB1-01CF-419F-ABF1-2AF02BBFCB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709160" cy="6858000"/>
          </a:xfrm>
          <a:prstGeom prst="rect">
            <a:avLst/>
          </a:prstGeom>
          <a:solidFill>
            <a:schemeClr val="tx1">
              <a:alpha val="8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FF9DEA15-78BD-4750-AA18-B9F28A6D5A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284331" cy="6858000"/>
          </a:xfrm>
          <a:custGeom>
            <a:avLst/>
            <a:gdLst>
              <a:gd name="connsiteX0" fmla="*/ 0 w 4319042"/>
              <a:gd name="connsiteY0" fmla="*/ 0 h 6858000"/>
              <a:gd name="connsiteX1" fmla="*/ 1142888 w 4319042"/>
              <a:gd name="connsiteY1" fmla="*/ 0 h 6858000"/>
              <a:gd name="connsiteX2" fmla="*/ 4319042 w 4319042"/>
              <a:gd name="connsiteY2" fmla="*/ 6858000 h 6858000"/>
              <a:gd name="connsiteX3" fmla="*/ 0 w 4319042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319042" h="6858000">
                <a:moveTo>
                  <a:pt x="0" y="0"/>
                </a:moveTo>
                <a:lnTo>
                  <a:pt x="1142888" y="0"/>
                </a:lnTo>
                <a:lnTo>
                  <a:pt x="4319042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tx1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4FC7E3C-DF86-4F3B-83A1-A67D7DAC28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" y="640080"/>
            <a:ext cx="3282696" cy="5257800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Model Highlights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A6A2B8-5871-425E-91BF-C21EF248FCF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>
              <a:xfrm>
                <a:off x="4821569" y="359411"/>
                <a:ext cx="6090271" cy="6101078"/>
              </a:xfrm>
            </p:spPr>
            <p:txBody>
              <a:bodyPr anchor="ctr">
                <a:normAutofit/>
              </a:bodyPr>
              <a:lstStyle/>
              <a:p>
                <a:pPr marL="0" indent="0">
                  <a:buNone/>
                </a:pPr>
                <a:r>
                  <a:rPr lang="en-US" sz="2000" dirty="0"/>
                  <a:t>Burroughs and his opponents score more over time</a:t>
                </a:r>
              </a:p>
              <a:p>
                <a:pPr marL="0" indent="0">
                  <a:buNone/>
                </a:pPr>
                <a:endParaRPr lang="en-US" sz="2000" dirty="0"/>
              </a:p>
              <a:p>
                <a:pPr marL="0" indent="0">
                  <a:buNone/>
                </a:pPr>
                <a:r>
                  <a:rPr lang="en-US" sz="2000" dirty="0"/>
                  <a:t>CUB score more (and Burroughs more)</a:t>
                </a:r>
              </a:p>
              <a:p>
                <a:pPr marL="0" indent="0">
                  <a:buNone/>
                </a:pPr>
                <a:r>
                  <a:rPr lang="en-US" sz="2000" dirty="0"/>
                  <a:t> </a:t>
                </a:r>
              </a:p>
              <a:p>
                <a:pPr marL="0" indent="0">
                  <a:buNone/>
                </a:pPr>
                <a:r>
                  <a:rPr lang="en-US" sz="2000" dirty="0"/>
                  <a:t>Bayesian model essentially always estimates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sz="2000" b="0" i="1">
                        <a:latin typeface="Cambria Math" panose="02040503050406030204" pitchFamily="18" charset="0"/>
                      </a:rPr>
                      <m:t>≈0</m:t>
                    </m:r>
                  </m:oMath>
                </a14:m>
                <a:r>
                  <a:rPr lang="en-US" sz="2000" dirty="0"/>
                  <a:t> (puts more weight 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b="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</m:oMath>
                </a14:m>
                <a:r>
                  <a:rPr lang="en-US" sz="2000" dirty="0"/>
                  <a:t> than Frequentist does)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29A6A2B8-5871-425E-91BF-C21EF248FCF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821569" y="359411"/>
                <a:ext cx="6090271" cy="6101078"/>
              </a:xfrm>
              <a:blipFill>
                <a:blip r:embed="rId2"/>
                <a:stretch>
                  <a:fillRect l="-11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0755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1BF471E-D3B0-43DB-BD5B-77E33A556D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27805" y="1180309"/>
            <a:ext cx="7283650" cy="4495052"/>
          </a:xfrm>
          <a:prstGeom prst="rect">
            <a:avLst/>
          </a:prstGeom>
        </p:spPr>
      </p:pic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0AC9B6E-3C30-4A69-BBF2-4CF3038FF0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3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Olympic Trials Prediction: Match Against Kyle Dake</a:t>
            </a:r>
          </a:p>
        </p:txBody>
      </p:sp>
    </p:spTree>
    <p:extLst>
      <p:ext uri="{BB962C8B-B14F-4D97-AF65-F5344CB8AC3E}">
        <p14:creationId xmlns:p14="http://schemas.microsoft.com/office/powerpoint/2010/main" val="7736134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7264F718-7FAC-4056-9FA9-A603EC682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25" y="0"/>
            <a:ext cx="1219047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F74639F7-E3C7-4165-A83E-6386A86BA1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6356349" cy="6858000"/>
          </a:xfrm>
          <a:custGeom>
            <a:avLst/>
            <a:gdLst>
              <a:gd name="connsiteX0" fmla="*/ 7539895 w 7539895"/>
              <a:gd name="connsiteY0" fmla="*/ 6858000 h 6858000"/>
              <a:gd name="connsiteX1" fmla="*/ 0 w 7539895"/>
              <a:gd name="connsiteY1" fmla="*/ 6858000 h 6858000"/>
              <a:gd name="connsiteX2" fmla="*/ 0 w 7539895"/>
              <a:gd name="connsiteY2" fmla="*/ 0 h 6858000"/>
              <a:gd name="connsiteX3" fmla="*/ 4363741 w 753989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539895" h="6858000">
                <a:moveTo>
                  <a:pt x="753989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4363741" y="0"/>
                </a:lnTo>
                <a:close/>
              </a:path>
            </a:pathLst>
          </a:cu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B3AF0F1-707A-463E-B5EE-33C63A40CF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V="1">
            <a:off x="0" y="0"/>
            <a:ext cx="5979591" cy="6858000"/>
          </a:xfrm>
          <a:custGeom>
            <a:avLst/>
            <a:gdLst>
              <a:gd name="connsiteX0" fmla="*/ 7092985 w 7092985"/>
              <a:gd name="connsiteY0" fmla="*/ 6858000 h 6858000"/>
              <a:gd name="connsiteX1" fmla="*/ 0 w 7092985"/>
              <a:gd name="connsiteY1" fmla="*/ 6858000 h 6858000"/>
              <a:gd name="connsiteX2" fmla="*/ 0 w 7092985"/>
              <a:gd name="connsiteY2" fmla="*/ 0 h 6858000"/>
              <a:gd name="connsiteX3" fmla="*/ 3916831 w 7092985"/>
              <a:gd name="connsiteY3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092985" h="6858000">
                <a:moveTo>
                  <a:pt x="7092985" y="6858000"/>
                </a:moveTo>
                <a:lnTo>
                  <a:pt x="0" y="6858000"/>
                </a:lnTo>
                <a:lnTo>
                  <a:pt x="0" y="0"/>
                </a:lnTo>
                <a:lnTo>
                  <a:pt x="3916831" y="0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0EAE2F6-0906-44C4-A0CC-C30F0B3C10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04088"/>
            <a:ext cx="3529953" cy="2980944"/>
          </a:xfrm>
        </p:spPr>
        <p:txBody>
          <a:bodyPr>
            <a:normAutofit/>
          </a:bodyPr>
          <a:lstStyle/>
          <a:p>
            <a:r>
              <a:rPr lang="en-US" sz="3100">
                <a:solidFill>
                  <a:schemeClr val="bg1"/>
                </a:solidFill>
              </a:rPr>
              <a:t>Conclusions/Future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6CCBA7-A2C0-4E78-AA41-1D11A07A2E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12410" y="704088"/>
            <a:ext cx="5135293" cy="5248656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2200" dirty="0"/>
              <a:t>For more exciting matches, Burroughs should face experienced, Cuban-style, Olympian wrestlers</a:t>
            </a:r>
          </a:p>
          <a:p>
            <a:pPr lvl="1"/>
            <a:r>
              <a:rPr lang="en-US" sz="2200" dirty="0"/>
              <a:t>Frank Chamizo fits this description</a:t>
            </a:r>
          </a:p>
          <a:p>
            <a:pPr lvl="1"/>
            <a:r>
              <a:rPr lang="en-US" sz="2200" dirty="0"/>
              <a:t>In 2018 “Beat the Streets,” Burroughs won 6-5</a:t>
            </a:r>
          </a:p>
          <a:p>
            <a:pPr lvl="1"/>
            <a:r>
              <a:rPr lang="en-US" sz="2200" dirty="0"/>
              <a:t>In 2021 “Mateo </a:t>
            </a:r>
            <a:r>
              <a:rPr lang="en-US" sz="2200" dirty="0" err="1"/>
              <a:t>Pellicone</a:t>
            </a:r>
            <a:r>
              <a:rPr lang="en-US" sz="2200" dirty="0"/>
              <a:t>,” Burroughs lost 2-3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Pins would be important to model, but are ignored in this project</a:t>
            </a:r>
          </a:p>
          <a:p>
            <a:pPr marL="0" indent="0">
              <a:buNone/>
            </a:pPr>
            <a:endParaRPr lang="en-US" sz="2200" dirty="0"/>
          </a:p>
          <a:p>
            <a:pPr marL="0" indent="0">
              <a:buNone/>
            </a:pPr>
            <a:r>
              <a:rPr lang="en-US" sz="2200" dirty="0"/>
              <a:t>Modeling wrestler-specific covariates on different matches would give more insights</a:t>
            </a:r>
          </a:p>
        </p:txBody>
      </p:sp>
      <p:pic>
        <p:nvPicPr>
          <p:cNvPr id="6146" name="Picture 2" descr="Jordan Burroughs (USA) vs. Frank Chamizo (Italy) - 2018 Beat The Streets -  YouTube">
            <a:extLst>
              <a:ext uri="{FF2B5EF4-FFF2-40B4-BE49-F238E27FC236}">
                <a16:creationId xmlns:a16="http://schemas.microsoft.com/office/drawing/2014/main" id="{41BDF48F-8D2A-4AFD-813B-8921B834CB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442" y="2730500"/>
            <a:ext cx="3322320" cy="2491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25573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Wrestling - Freestyle Olympic Wrestling | Summer Sport">
            <a:extLst>
              <a:ext uri="{FF2B5EF4-FFF2-40B4-BE49-F238E27FC236}">
                <a16:creationId xmlns:a16="http://schemas.microsoft.com/office/drawing/2014/main" id="{DC5F37CC-8218-42EA-93E1-7A64FCAB25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9" r="8513"/>
          <a:stretch/>
        </p:blipFill>
        <p:spPr bwMode="auto">
          <a:xfrm>
            <a:off x="321734" y="479104"/>
            <a:ext cx="5452122" cy="36898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A62D5EB-6734-4532-A3B6-5493973456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011" y="4502330"/>
            <a:ext cx="10765410" cy="1207269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dirty="0"/>
              <a:t>Positions of Wrestling</a:t>
            </a:r>
          </a:p>
        </p:txBody>
      </p:sp>
      <p:pic>
        <p:nvPicPr>
          <p:cNvPr id="2054" name="Picture 6" descr="Why Wrestling Is the Best Base for MMA? | Martial Arts Unleashed">
            <a:extLst>
              <a:ext uri="{FF2B5EF4-FFF2-40B4-BE49-F238E27FC236}">
                <a16:creationId xmlns:a16="http://schemas.microsoft.com/office/drawing/2014/main" id="{E7565DC9-62C3-4298-B681-E7AC8074674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03" r="6191"/>
          <a:stretch/>
        </p:blipFill>
        <p:spPr bwMode="auto">
          <a:xfrm>
            <a:off x="6411450" y="487202"/>
            <a:ext cx="5458816" cy="36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3D83F26F-C55B-4A92-9AFF-4894D14E27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096000" y="1253414"/>
            <a:ext cx="0" cy="2120900"/>
          </a:xfrm>
          <a:prstGeom prst="line">
            <a:avLst/>
          </a:prstGeom>
          <a:ln w="1905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565EA05-298C-4058-BDFE-0BAC80938147}"/>
              </a:ext>
            </a:extLst>
          </p:cNvPr>
          <p:cNvSpPr txBox="1"/>
          <p:nvPr/>
        </p:nvSpPr>
        <p:spPr>
          <a:xfrm>
            <a:off x="6411450" y="479103"/>
            <a:ext cx="204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Top/Bottom </a:t>
            </a:r>
          </a:p>
          <a:p>
            <a:r>
              <a:rPr lang="en-US" sz="2800" dirty="0"/>
              <a:t>Positions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19B33ED-EC8F-4C00-A8E3-876E3B8D6DFC}"/>
              </a:ext>
            </a:extLst>
          </p:cNvPr>
          <p:cNvSpPr txBox="1"/>
          <p:nvPr/>
        </p:nvSpPr>
        <p:spPr>
          <a:xfrm>
            <a:off x="321734" y="479102"/>
            <a:ext cx="204674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Neutral</a:t>
            </a:r>
          </a:p>
          <a:p>
            <a:r>
              <a:rPr lang="en-US" sz="2800" dirty="0"/>
              <a:t>Position</a:t>
            </a:r>
          </a:p>
        </p:txBody>
      </p:sp>
    </p:spTree>
    <p:extLst>
      <p:ext uri="{BB962C8B-B14F-4D97-AF65-F5344CB8AC3E}">
        <p14:creationId xmlns:p14="http://schemas.microsoft.com/office/powerpoint/2010/main" val="14466346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9AA8-9ECF-4DB3-9475-537E0C4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Wrestling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6A28-2E8B-4F7D-AFAC-324BC4C5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44694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Takedown </a:t>
            </a:r>
          </a:p>
          <a:p>
            <a:pPr marL="0" indent="0" algn="ctr">
              <a:buNone/>
            </a:pPr>
            <a:r>
              <a:rPr lang="en-US" sz="4000" dirty="0"/>
              <a:t>(2 points)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Neutral --&gt; Top</a:t>
            </a:r>
          </a:p>
        </p:txBody>
      </p:sp>
      <p:pic>
        <p:nvPicPr>
          <p:cNvPr id="11" name="Picture 10" descr="A picture containing person, sport, crowd, wrestling&#10;&#10;Description automatically generated">
            <a:extLst>
              <a:ext uri="{FF2B5EF4-FFF2-40B4-BE49-F238E27FC236}">
                <a16:creationId xmlns:a16="http://schemas.microsoft.com/office/drawing/2014/main" id="{F22A6511-B62D-4F8F-8EE3-F1D009CE0F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05" y="2342032"/>
            <a:ext cx="6233809" cy="35065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473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9AA8-9ECF-4DB3-9475-537E0C4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Wrestling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6A28-2E8B-4F7D-AFAC-324BC4C5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1825625"/>
            <a:ext cx="4182894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Escape </a:t>
            </a:r>
          </a:p>
          <a:p>
            <a:pPr marL="0" indent="0" algn="ctr">
              <a:buNone/>
            </a:pPr>
            <a:r>
              <a:rPr lang="en-US" sz="4000" dirty="0"/>
              <a:t>(1 point)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Bottom --&gt; Neutral</a:t>
            </a:r>
          </a:p>
        </p:txBody>
      </p:sp>
      <p:pic>
        <p:nvPicPr>
          <p:cNvPr id="13" name="Picture 12" descr="A picture containing athletic game, sport, tennis, table-tennis table&#10;&#10;Description automatically generated">
            <a:extLst>
              <a:ext uri="{FF2B5EF4-FFF2-40B4-BE49-F238E27FC236}">
                <a16:creationId xmlns:a16="http://schemas.microsoft.com/office/drawing/2014/main" id="{8482B44F-3FDE-4F43-91C0-A9DEA5D0EC5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623" y="2337170"/>
            <a:ext cx="6478621" cy="35025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04336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D99AA8-9ECF-4DB3-9475-537E0C4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Wrestling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6A28-2E8B-4F7D-AFAC-324BC4C5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3344694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Reversal </a:t>
            </a:r>
          </a:p>
          <a:p>
            <a:pPr marL="0" indent="0" algn="ctr">
              <a:buNone/>
            </a:pPr>
            <a:r>
              <a:rPr lang="en-US" sz="4000" dirty="0"/>
              <a:t>(2 points)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Bottom --&gt; Top</a:t>
            </a:r>
          </a:p>
        </p:txBody>
      </p:sp>
      <p:pic>
        <p:nvPicPr>
          <p:cNvPr id="5" name="Picture 4" descr="A picture containing person, sport, wrestling, indoor&#10;&#10;Description automatically generated">
            <a:extLst>
              <a:ext uri="{FF2B5EF4-FFF2-40B4-BE49-F238E27FC236}">
                <a16:creationId xmlns:a16="http://schemas.microsoft.com/office/drawing/2014/main" id="{97826E90-928A-4FD7-8922-CC0CD0ABB2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07" y="2337169"/>
            <a:ext cx="6233811" cy="350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1103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person, indoor, sport, wrestling&#10;&#10;Description automatically generated">
            <a:extLst>
              <a:ext uri="{FF2B5EF4-FFF2-40B4-BE49-F238E27FC236}">
                <a16:creationId xmlns:a16="http://schemas.microsoft.com/office/drawing/2014/main" id="{0CED1E19-4798-4304-8564-02E8DE8B3B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06" y="2342032"/>
            <a:ext cx="6233811" cy="350651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99AA8-9ECF-4DB3-9475-537E0C4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Wrestling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6A28-2E8B-4F7D-AFAC-324BC4C5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03115" y="1825625"/>
            <a:ext cx="3579779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Near-fall </a:t>
            </a:r>
          </a:p>
          <a:p>
            <a:pPr marL="0" indent="0" algn="ctr">
              <a:buNone/>
            </a:pPr>
            <a:r>
              <a:rPr lang="en-US" sz="4000" dirty="0"/>
              <a:t>(2-3 points)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Put opponent on their back for 2-5 seconds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10388393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icture containing person, sport, wrestling&#10;&#10;Description automatically generated">
            <a:extLst>
              <a:ext uri="{FF2B5EF4-FFF2-40B4-BE49-F238E27FC236}">
                <a16:creationId xmlns:a16="http://schemas.microsoft.com/office/drawing/2014/main" id="{163C340B-2716-49FC-99BA-FFA5553757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6806" y="2342032"/>
            <a:ext cx="6233810" cy="350651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1D99AA8-9ECF-4DB3-9475-537E0C4957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 to Wrestling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6F6A28-2E8B-4F7D-AFAC-324BC4C5CE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4009" y="1825625"/>
            <a:ext cx="3968885" cy="4351338"/>
          </a:xfrm>
        </p:spPr>
        <p:txBody>
          <a:bodyPr anchor="ctr">
            <a:normAutofit/>
          </a:bodyPr>
          <a:lstStyle/>
          <a:p>
            <a:pPr marL="0" indent="0" algn="ctr">
              <a:buNone/>
            </a:pPr>
            <a:r>
              <a:rPr lang="en-US" sz="5400" dirty="0"/>
              <a:t>Pin</a:t>
            </a:r>
          </a:p>
          <a:p>
            <a:pPr marL="0" indent="0" algn="ctr">
              <a:buNone/>
            </a:pPr>
            <a:r>
              <a:rPr lang="en-US" sz="4000" dirty="0"/>
              <a:t>(automatic win)</a:t>
            </a:r>
          </a:p>
          <a:p>
            <a:pPr marL="0" indent="0" algn="ctr">
              <a:buNone/>
            </a:pPr>
            <a:endParaRPr lang="en-US" sz="4000" dirty="0"/>
          </a:p>
          <a:p>
            <a:pPr marL="0" indent="0" algn="ctr">
              <a:buNone/>
            </a:pPr>
            <a:r>
              <a:rPr lang="en-US" sz="4000" dirty="0"/>
              <a:t>Plant opponent’s shoulders on the mat</a:t>
            </a:r>
            <a:endParaRPr lang="en-US" sz="5400" dirty="0"/>
          </a:p>
        </p:txBody>
      </p:sp>
    </p:spTree>
    <p:extLst>
      <p:ext uri="{BB962C8B-B14F-4D97-AF65-F5344CB8AC3E}">
        <p14:creationId xmlns:p14="http://schemas.microsoft.com/office/powerpoint/2010/main" val="31218367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Rectangle 72">
            <a:extLst>
              <a:ext uri="{FF2B5EF4-FFF2-40B4-BE49-F238E27FC236}">
                <a16:creationId xmlns:a16="http://schemas.microsoft.com/office/drawing/2014/main" id="{C5E6CFF1-2F42-4E10-9A97-F116F46F53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6" name="Picture 4" descr="Wrestling Adapts in Hopes of Staying in Olympics - The New York Times">
            <a:extLst>
              <a:ext uri="{FF2B5EF4-FFF2-40B4-BE49-F238E27FC236}">
                <a16:creationId xmlns:a16="http://schemas.microsoft.com/office/drawing/2014/main" id="{4081D265-6A16-494E-9302-FF919869F38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30"/>
          <a:stretch/>
        </p:blipFill>
        <p:spPr bwMode="auto">
          <a:xfrm>
            <a:off x="20" y="1"/>
            <a:ext cx="1219198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87FC989-E5D9-432F-B927-A1C0C26DDE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1065862"/>
            <a:ext cx="3313164" cy="4726276"/>
          </a:xfrm>
        </p:spPr>
        <p:txBody>
          <a:bodyPr>
            <a:normAutofit/>
          </a:bodyPr>
          <a:lstStyle/>
          <a:p>
            <a:pPr algn="r"/>
            <a:r>
              <a:rPr lang="en-US" sz="4000" dirty="0">
                <a:solidFill>
                  <a:srgbClr val="FFFFFF"/>
                </a:solidFill>
              </a:rPr>
              <a:t>Wrestling on the Comeback</a:t>
            </a:r>
          </a:p>
        </p:txBody>
      </p:sp>
      <p:cxnSp>
        <p:nvCxnSpPr>
          <p:cNvPr id="75" name="Straight Connector 74">
            <a:extLst>
              <a:ext uri="{FF2B5EF4-FFF2-40B4-BE49-F238E27FC236}">
                <a16:creationId xmlns:a16="http://schemas.microsoft.com/office/drawing/2014/main" id="{67182200-4859-4C8D-BCBB-55B245C28B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3372" y="2286000"/>
            <a:ext cx="0" cy="2286000"/>
          </a:xfrm>
          <a:prstGeom prst="line">
            <a:avLst/>
          </a:prstGeom>
          <a:ln w="15875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C0C309-5615-4790-94E5-2A679380E8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55379" y="1065862"/>
            <a:ext cx="5744685" cy="4726276"/>
          </a:xfrm>
        </p:spPr>
        <p:txBody>
          <a:bodyPr anchor="ctr">
            <a:normAutofit fontScale="925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In 2012, wrestling was almost permanently dropped from the Olympics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In recent years, the audience has grown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Exciting matches from people like Burroughs are likely a big factor</a:t>
            </a:r>
          </a:p>
          <a:p>
            <a:pPr marL="0" indent="0">
              <a:buNone/>
            </a:pPr>
            <a:endParaRPr lang="en-US" dirty="0">
              <a:solidFill>
                <a:srgbClr val="FFFFFF"/>
              </a:solidFill>
            </a:endParaRPr>
          </a:p>
          <a:p>
            <a:pPr marL="0" indent="0">
              <a:buNone/>
            </a:pPr>
            <a:r>
              <a:rPr lang="en-US" dirty="0">
                <a:solidFill>
                  <a:srgbClr val="FFFFFF"/>
                </a:solidFill>
              </a:rPr>
              <a:t>Specialty matches and other tournaments boost the fanbase</a:t>
            </a:r>
          </a:p>
        </p:txBody>
      </p:sp>
    </p:spTree>
    <p:extLst>
      <p:ext uri="{BB962C8B-B14F-4D97-AF65-F5344CB8AC3E}">
        <p14:creationId xmlns:p14="http://schemas.microsoft.com/office/powerpoint/2010/main" val="89522942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454652-5691-429F-AF32-18DACAF949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7151" y="804068"/>
            <a:ext cx="42545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Wrestling Data on </a:t>
            </a:r>
            <a:br>
              <a:rPr lang="en-US" dirty="0"/>
            </a:br>
            <a:r>
              <a:rPr lang="en-US" dirty="0"/>
              <a:t>Jordan Burroughs</a:t>
            </a:r>
            <a:br>
              <a:rPr lang="en-US" dirty="0"/>
            </a:br>
            <a:r>
              <a:rPr lang="en-US" sz="1800" dirty="0"/>
              <a:t>https://www.jordanburroughs.com/wins</a:t>
            </a:r>
            <a:endParaRPr lang="en-US" dirty="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D7654DDD-A904-4975-AF84-CE3A53C3F1D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551" y="399853"/>
            <a:ext cx="7101350" cy="6058294"/>
          </a:xfrm>
          <a:prstGeom prst="rect">
            <a:avLst/>
          </a:prstGeom>
        </p:spPr>
      </p:pic>
      <p:pic>
        <p:nvPicPr>
          <p:cNvPr id="4" name="Picture 3" descr="Chart, scatter chart&#10;&#10;Description automatically generated">
            <a:extLst>
              <a:ext uri="{FF2B5EF4-FFF2-40B4-BE49-F238E27FC236}">
                <a16:creationId xmlns:a16="http://schemas.microsoft.com/office/drawing/2014/main" id="{74E94992-73EA-4820-B4EC-0B120A34A1C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940"/>
          <a:stretch/>
        </p:blipFill>
        <p:spPr>
          <a:xfrm>
            <a:off x="734551" y="399852"/>
            <a:ext cx="7104773" cy="252432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209F598-7968-4C05-A9E7-7164E8C04B6A}"/>
              </a:ext>
            </a:extLst>
          </p:cNvPr>
          <p:cNvSpPr txBox="1"/>
          <p:nvPr/>
        </p:nvSpPr>
        <p:spPr>
          <a:xfrm>
            <a:off x="7915276" y="2438400"/>
            <a:ext cx="387020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74 kg. (163 lbs.)</a:t>
            </a:r>
          </a:p>
          <a:p>
            <a:endParaRPr lang="en-US" sz="2400" dirty="0"/>
          </a:p>
          <a:p>
            <a:r>
              <a:rPr lang="en-US" sz="2400" dirty="0"/>
              <a:t>Olympic gold in 2012</a:t>
            </a:r>
          </a:p>
          <a:p>
            <a:endParaRPr lang="en-US" sz="2400" dirty="0"/>
          </a:p>
          <a:p>
            <a:r>
              <a:rPr lang="en-US" sz="2400" dirty="0"/>
              <a:t>5</a:t>
            </a:r>
            <a:r>
              <a:rPr lang="en-US" sz="2400" baseline="30000" dirty="0"/>
              <a:t>th</a:t>
            </a:r>
            <a:r>
              <a:rPr lang="en-US" sz="2400" dirty="0"/>
              <a:t> place at Olympics in 2016</a:t>
            </a:r>
          </a:p>
          <a:p>
            <a:endParaRPr lang="en-US" sz="2400" dirty="0"/>
          </a:p>
          <a:p>
            <a:r>
              <a:rPr lang="en-US" sz="2400" dirty="0"/>
              <a:t>Lost to #1 world seed, Kyle Dake, in Olympic qualifier last week (will not go to Japan)</a:t>
            </a:r>
          </a:p>
        </p:txBody>
      </p:sp>
    </p:spTree>
    <p:extLst>
      <p:ext uri="{BB962C8B-B14F-4D97-AF65-F5344CB8AC3E}">
        <p14:creationId xmlns:p14="http://schemas.microsoft.com/office/powerpoint/2010/main" val="345369639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5168</TotalTime>
  <Words>501</Words>
  <Application>Microsoft Office PowerPoint</Application>
  <PresentationFormat>Widescreen</PresentationFormat>
  <Paragraphs>121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Cambria Math</vt:lpstr>
      <vt:lpstr>Office Theme</vt:lpstr>
      <vt:lpstr>Jordan Burroughs Bivariate Poisson Model  on Wrestling Matches</vt:lpstr>
      <vt:lpstr>Positions of Wrestling</vt:lpstr>
      <vt:lpstr>Introduction to Wrestling</vt:lpstr>
      <vt:lpstr>Introduction to Wrestling</vt:lpstr>
      <vt:lpstr>Introduction to Wrestling</vt:lpstr>
      <vt:lpstr>Introduction to Wrestling</vt:lpstr>
      <vt:lpstr>Introduction to Wrestling</vt:lpstr>
      <vt:lpstr>Wrestling on the Comeback</vt:lpstr>
      <vt:lpstr>Wrestling Data on  Jordan Burroughs https://www.jordanburroughs.com/wins</vt:lpstr>
      <vt:lpstr>Goals</vt:lpstr>
      <vt:lpstr>Bivariate Poisson Model</vt:lpstr>
      <vt:lpstr>Variables included</vt:lpstr>
      <vt:lpstr>Frequentist Model Results</vt:lpstr>
      <vt:lpstr>Bayesian Model: Diagnostics</vt:lpstr>
      <vt:lpstr>Bayesian Model Results</vt:lpstr>
      <vt:lpstr>Model Highlights</vt:lpstr>
      <vt:lpstr>Olympic Trials Prediction: Match Against Kyle Dake</vt:lpstr>
      <vt:lpstr>Conclusions/Future Work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Cason Wight</dc:creator>
  <cp:lastModifiedBy>Cason Wight</cp:lastModifiedBy>
  <cp:revision>45</cp:revision>
  <dcterms:created xsi:type="dcterms:W3CDTF">2021-04-01T21:15:35Z</dcterms:created>
  <dcterms:modified xsi:type="dcterms:W3CDTF">2021-04-14T01:53:51Z</dcterms:modified>
</cp:coreProperties>
</file>